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91" r:id="rId4"/>
    <p:sldId id="282" r:id="rId5"/>
    <p:sldId id="293" r:id="rId6"/>
    <p:sldId id="292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83" r:id="rId15"/>
    <p:sldId id="299" r:id="rId16"/>
    <p:sldId id="300" r:id="rId17"/>
    <p:sldId id="260" r:id="rId18"/>
    <p:sldId id="301" r:id="rId19"/>
    <p:sldId id="263" r:id="rId20"/>
    <p:sldId id="297" r:id="rId21"/>
    <p:sldId id="296" r:id="rId2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80" autoAdjust="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63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11480893155233"/>
          <c:y val="0.26235852097435186"/>
          <c:w val="0.28358542825257776"/>
          <c:h val="0.598382143021595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ACF7D-5A26-4ED6-89B9-AFC61BDE6DFC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77015-D4AD-4480-9D36-291918022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76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AB3DB-FF9F-469E-B683-94CE380A2DE9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B0B8B-BA32-4319-AE37-DAECB0D4B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20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23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63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15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97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9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229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402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464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07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0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462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3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05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90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5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24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14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80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0B8B-BA32-4319-AE37-DAECB0D4B1D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4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5528" y="1002791"/>
            <a:ext cx="7598664" cy="172486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Amite County School District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392424"/>
            <a:ext cx="6498159" cy="150876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FY 2023 Proposed Budget Presentation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15010" y="5166360"/>
            <a:ext cx="3355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Lyndsey Thornton Latham</a:t>
            </a:r>
          </a:p>
          <a:p>
            <a:pPr algn="ctr"/>
            <a:r>
              <a:rPr lang="en-US" dirty="0"/>
              <a:t>Business Manager</a:t>
            </a:r>
          </a:p>
        </p:txBody>
      </p:sp>
    </p:spTree>
    <p:extLst>
      <p:ext uri="{BB962C8B-B14F-4D97-AF65-F5344CB8AC3E}">
        <p14:creationId xmlns:p14="http://schemas.microsoft.com/office/powerpoint/2010/main" val="3768299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1120- District Maintenance</a:t>
            </a:r>
            <a:br>
              <a:rPr lang="en-US" sz="4000" dirty="0"/>
            </a:br>
            <a:r>
              <a:rPr lang="en-US" sz="4000" dirty="0"/>
              <a:t>Expenditure Projections FY23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1675" y="17526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endParaRPr lang="en-US" dirty="0"/>
          </a:p>
          <a:p>
            <a:pPr lvl="1"/>
            <a:r>
              <a:rPr lang="en-US" b="1" dirty="0"/>
              <a:t>Other - Object Codes – 500-599</a:t>
            </a:r>
          </a:p>
          <a:p>
            <a:pPr marL="349250" lvl="1" indent="0">
              <a:buFont typeface="Wingdings 2" pitchFamily="18" charset="2"/>
              <a:buNone/>
            </a:pPr>
            <a:endParaRPr lang="en-US" dirty="0"/>
          </a:p>
          <a:p>
            <a:pPr marL="679450" lvl="1" indent="-342900"/>
            <a:r>
              <a:rPr lang="en-US" sz="2100" dirty="0"/>
              <a:t>Travel, Advertising, Postage, Printing/Publishing- </a:t>
            </a:r>
          </a:p>
          <a:p>
            <a:pPr marL="679450" lvl="1" indent="-342900"/>
            <a:r>
              <a:rPr lang="en-US" dirty="0"/>
              <a:t>Liability/Property Insurance - $229,675</a:t>
            </a:r>
          </a:p>
          <a:p>
            <a:pPr marL="336550" lvl="1" indent="0">
              <a:buFont typeface="Wingdings 2" pitchFamily="18" charset="2"/>
              <a:buNone/>
            </a:pPr>
            <a:endParaRPr lang="en-US" dirty="0"/>
          </a:p>
          <a:p>
            <a:pPr marL="793750" lvl="1" indent="-457200" algn="ctr"/>
            <a:r>
              <a:rPr lang="en-US" b="1" dirty="0"/>
              <a:t>Fund Total Other- $256,825</a:t>
            </a:r>
          </a:p>
          <a:p>
            <a:pPr marL="793750" lvl="1" indent="-457200" algn="ctr"/>
            <a:r>
              <a:rPr lang="en-US" b="1" dirty="0"/>
              <a:t>FY22 $251,475</a:t>
            </a:r>
          </a:p>
        </p:txBody>
      </p:sp>
    </p:spTree>
    <p:extLst>
      <p:ext uri="{BB962C8B-B14F-4D97-AF65-F5344CB8AC3E}">
        <p14:creationId xmlns:p14="http://schemas.microsoft.com/office/powerpoint/2010/main" val="3962057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1120- District Maintenance</a:t>
            </a:r>
            <a:br>
              <a:rPr lang="en-US" sz="4000" dirty="0"/>
            </a:br>
            <a:r>
              <a:rPr lang="en-US" sz="4000" dirty="0"/>
              <a:t>Expenditure Projections FY23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1675" y="17526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endParaRPr lang="en-US" dirty="0"/>
          </a:p>
          <a:p>
            <a:pPr lvl="1"/>
            <a:r>
              <a:rPr lang="en-US" b="1" dirty="0"/>
              <a:t>Supplies- Object Codes – 600-699</a:t>
            </a:r>
          </a:p>
          <a:p>
            <a:pPr marL="349250" lvl="1" indent="0">
              <a:buFont typeface="Wingdings 2" pitchFamily="18" charset="2"/>
              <a:buNone/>
            </a:pPr>
            <a:endParaRPr lang="en-US" dirty="0"/>
          </a:p>
          <a:p>
            <a:pPr marL="679450" lvl="1" indent="-342900"/>
            <a:r>
              <a:rPr lang="en-US" dirty="0"/>
              <a:t>General Supplies, Software - $40,750</a:t>
            </a:r>
          </a:p>
          <a:p>
            <a:pPr marL="679450" lvl="1" indent="-342900"/>
            <a:r>
              <a:rPr lang="en-US" dirty="0"/>
              <a:t>Textbooks/Consumable Workbooks - $30,000</a:t>
            </a:r>
          </a:p>
          <a:p>
            <a:pPr marL="679450" lvl="1" indent="-342900"/>
            <a:r>
              <a:rPr lang="en-US" dirty="0"/>
              <a:t>Transportation Supplies - $280,100 </a:t>
            </a:r>
            <a:r>
              <a:rPr lang="en-US" sz="1200" dirty="0"/>
              <a:t>Gas, Oil, Tires, Tags for Buses</a:t>
            </a:r>
          </a:p>
          <a:p>
            <a:pPr marL="679450" lvl="1" indent="-342900"/>
            <a:r>
              <a:rPr lang="en-US" dirty="0"/>
              <a:t>Maintenance/Janitorial Supplies - $60,200</a:t>
            </a:r>
          </a:p>
          <a:p>
            <a:pPr marL="336550" lvl="1" indent="0">
              <a:buNone/>
            </a:pPr>
            <a:endParaRPr lang="en-US" dirty="0"/>
          </a:p>
          <a:p>
            <a:pPr marL="793750" lvl="1" indent="-457200" algn="ctr"/>
            <a:r>
              <a:rPr lang="en-US" b="1" dirty="0"/>
              <a:t>Fund Total Supplies- $411,050</a:t>
            </a:r>
          </a:p>
          <a:p>
            <a:pPr marL="793750" lvl="1" indent="-457200" algn="ctr"/>
            <a:r>
              <a:rPr lang="en-US" b="1" dirty="0"/>
              <a:t>FY22 $288,550</a:t>
            </a:r>
          </a:p>
        </p:txBody>
      </p:sp>
    </p:spTree>
    <p:extLst>
      <p:ext uri="{BB962C8B-B14F-4D97-AF65-F5344CB8AC3E}">
        <p14:creationId xmlns:p14="http://schemas.microsoft.com/office/powerpoint/2010/main" val="2786348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1120- District Maintenance</a:t>
            </a:r>
            <a:br>
              <a:rPr lang="en-US" sz="4000" dirty="0"/>
            </a:br>
            <a:r>
              <a:rPr lang="en-US" sz="4000" dirty="0"/>
              <a:t>Expenditure Projections FY23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1675" y="17526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endParaRPr lang="en-US" dirty="0"/>
          </a:p>
          <a:p>
            <a:pPr lvl="1"/>
            <a:r>
              <a:rPr lang="en-US" b="1" dirty="0"/>
              <a:t>Equipment/Property- Object Codes – 700-799</a:t>
            </a:r>
          </a:p>
          <a:p>
            <a:pPr marL="349250" lvl="1" indent="0">
              <a:buFont typeface="Wingdings 2" pitchFamily="18" charset="2"/>
              <a:buNone/>
            </a:pPr>
            <a:endParaRPr lang="en-US" dirty="0"/>
          </a:p>
          <a:p>
            <a:pPr marL="679450" lvl="1" indent="-342900"/>
            <a:r>
              <a:rPr lang="en-US" dirty="0"/>
              <a:t>Computers, Other Equipment, Non Capitalized Property (Furniture)</a:t>
            </a:r>
          </a:p>
          <a:p>
            <a:pPr marL="679450" lvl="1" indent="-342900"/>
            <a:r>
              <a:rPr lang="en-US" dirty="0"/>
              <a:t>Buses and Equipment - $215,000</a:t>
            </a:r>
          </a:p>
          <a:p>
            <a:pPr marL="336550" lvl="1" indent="0">
              <a:buFont typeface="Wingdings 2" pitchFamily="18" charset="2"/>
              <a:buNone/>
            </a:pPr>
            <a:endParaRPr lang="en-US" dirty="0"/>
          </a:p>
          <a:p>
            <a:pPr marL="793750" lvl="1" indent="-457200" algn="ctr"/>
            <a:r>
              <a:rPr lang="en-US" b="1" dirty="0"/>
              <a:t>Fund Total Equipment/Property - $259,200</a:t>
            </a:r>
          </a:p>
          <a:p>
            <a:pPr marL="793750" lvl="1" indent="-457200" algn="ctr"/>
            <a:r>
              <a:rPr lang="en-US" b="1" dirty="0"/>
              <a:t>FY22 $203,900</a:t>
            </a:r>
          </a:p>
        </p:txBody>
      </p:sp>
    </p:spTree>
    <p:extLst>
      <p:ext uri="{BB962C8B-B14F-4D97-AF65-F5344CB8AC3E}">
        <p14:creationId xmlns:p14="http://schemas.microsoft.com/office/powerpoint/2010/main" val="2357199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1120- District Maintenance</a:t>
            </a:r>
            <a:br>
              <a:rPr lang="en-US" sz="4000" dirty="0"/>
            </a:br>
            <a:r>
              <a:rPr lang="en-US" sz="4000" dirty="0"/>
              <a:t>Expenditure Projections FY23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1675" y="17526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endParaRPr lang="en-US" dirty="0"/>
          </a:p>
          <a:p>
            <a:pPr lvl="1"/>
            <a:r>
              <a:rPr lang="en-US" b="1" dirty="0"/>
              <a:t>Object Codes – 800-999</a:t>
            </a:r>
          </a:p>
          <a:p>
            <a:pPr marL="349250" lvl="1" indent="0">
              <a:buFont typeface="Wingdings 2" pitchFamily="18" charset="2"/>
              <a:buNone/>
            </a:pPr>
            <a:endParaRPr lang="en-US" dirty="0"/>
          </a:p>
          <a:p>
            <a:pPr marL="679450" lvl="1" indent="-342900"/>
            <a:r>
              <a:rPr lang="en-US" dirty="0"/>
              <a:t>Dues/Fees - $41,150 </a:t>
            </a:r>
          </a:p>
          <a:p>
            <a:pPr marL="962025" lvl="2" indent="-342900"/>
            <a:r>
              <a:rPr lang="en-US" dirty="0"/>
              <a:t>Ex. Cost Share for Juvenile $12,000</a:t>
            </a:r>
          </a:p>
          <a:p>
            <a:pPr marL="962025" lvl="2" indent="-342900"/>
            <a:r>
              <a:rPr lang="en-US" dirty="0"/>
              <a:t>Bonds</a:t>
            </a:r>
          </a:p>
          <a:p>
            <a:pPr marL="679450" lvl="1" indent="-342900"/>
            <a:r>
              <a:rPr lang="en-US" dirty="0"/>
              <a:t>Interest on Repayment of Advances - $17,665.67</a:t>
            </a:r>
          </a:p>
          <a:p>
            <a:pPr marL="679450" lvl="1" indent="-342900"/>
            <a:r>
              <a:rPr lang="en-US" dirty="0"/>
              <a:t>Operating Transfers Out - $2,512,687.78</a:t>
            </a:r>
          </a:p>
          <a:p>
            <a:pPr marL="962025" lvl="2" indent="-342900"/>
            <a:r>
              <a:rPr lang="en-US" sz="1600" b="1" dirty="0"/>
              <a:t>1130-District SPED - $1,548,635.82</a:t>
            </a:r>
          </a:p>
          <a:p>
            <a:pPr marL="962025" lvl="2" indent="-342900"/>
            <a:r>
              <a:rPr lang="en-US" sz="1600" b="1" dirty="0"/>
              <a:t>1145-At Risk - $282,581.69</a:t>
            </a:r>
          </a:p>
          <a:p>
            <a:pPr marL="962025" lvl="2" indent="-342900"/>
            <a:r>
              <a:rPr lang="en-US" sz="1600" b="1" dirty="0"/>
              <a:t>2711-Vocational - $631,470.27</a:t>
            </a:r>
          </a:p>
          <a:p>
            <a:pPr marL="962025" lvl="2" indent="-342900"/>
            <a:r>
              <a:rPr lang="en-US" sz="1600" b="1" dirty="0"/>
              <a:t>1153-Athletics - $50,000</a:t>
            </a:r>
          </a:p>
          <a:p>
            <a:pPr marL="619125" lvl="2" indent="0">
              <a:buNone/>
            </a:pPr>
            <a:endParaRPr lang="en-US" sz="1600" b="1" dirty="0"/>
          </a:p>
          <a:p>
            <a:pPr marL="793750" lvl="1" indent="-457200" algn="ctr"/>
            <a:r>
              <a:rPr lang="en-US" b="1" dirty="0"/>
              <a:t>Fund Total Dues/Transfers Out - $2,571,503.45</a:t>
            </a:r>
          </a:p>
          <a:p>
            <a:pPr marL="793750" lvl="1" indent="-457200" algn="ctr"/>
            <a:r>
              <a:rPr lang="en-US" b="1" dirty="0"/>
              <a:t>FY22 $2,160,362.56</a:t>
            </a:r>
          </a:p>
        </p:txBody>
      </p:sp>
    </p:spTree>
    <p:extLst>
      <p:ext uri="{BB962C8B-B14F-4D97-AF65-F5344CB8AC3E}">
        <p14:creationId xmlns:p14="http://schemas.microsoft.com/office/powerpoint/2010/main" val="83918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83244"/>
            <a:ext cx="8042276" cy="1197644"/>
          </a:xfrm>
        </p:spPr>
        <p:txBody>
          <a:bodyPr/>
          <a:lstStyle/>
          <a:p>
            <a:r>
              <a:rPr lang="en-US" sz="4400" dirty="0"/>
              <a:t>FY23 Total Expenditure Projections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385851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9125" y="1480888"/>
            <a:ext cx="78825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/>
          </a:p>
          <a:p>
            <a:pPr algn="ctr"/>
            <a:r>
              <a:rPr lang="en-US" sz="2800" dirty="0"/>
              <a:t>Proposed FY23 Expenditure Budget-</a:t>
            </a:r>
          </a:p>
          <a:p>
            <a:pPr algn="ctr"/>
            <a:r>
              <a:rPr lang="en-US" sz="2800" b="1" dirty="0"/>
              <a:t>$10,392,185.97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dirty="0"/>
              <a:t>FY22 Expenditure Budget-</a:t>
            </a:r>
          </a:p>
          <a:p>
            <a:pPr algn="ctr"/>
            <a:r>
              <a:rPr lang="en-US" sz="2800" b="1" dirty="0"/>
              <a:t>$9,629,196.93</a:t>
            </a:r>
          </a:p>
          <a:p>
            <a:pPr algn="ctr"/>
            <a:endParaRPr lang="en-US" sz="2000" b="1" dirty="0"/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FY23 Total Expenditure Budget Difference:</a:t>
            </a:r>
          </a:p>
          <a:p>
            <a:pPr algn="ctr"/>
            <a:r>
              <a:rPr lang="en-US" sz="2800" b="1" dirty="0"/>
              <a:t>$762,989.04</a:t>
            </a:r>
          </a:p>
        </p:txBody>
      </p:sp>
    </p:spTree>
    <p:extLst>
      <p:ext uri="{BB962C8B-B14F-4D97-AF65-F5344CB8AC3E}">
        <p14:creationId xmlns:p14="http://schemas.microsoft.com/office/powerpoint/2010/main" val="815472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98511"/>
          </a:xfrm>
        </p:spPr>
        <p:txBody>
          <a:bodyPr/>
          <a:lstStyle/>
          <a:p>
            <a:r>
              <a:rPr lang="en-US" sz="4000" dirty="0"/>
              <a:t>FY23 Ad Valorem Request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906087"/>
            <a:ext cx="8042276" cy="5478088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BASE			        	                         $3,674,260.42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ADD: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   HOMESTEAD		   	              142,035.18	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   AD VALOREM TAX RED. 2021	   	                         0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   AD VALOREM ESCROW 2020-2021	                15,294.26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DEDUCT: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   AD VALOREM ESCROW 2021-2022                        </a:t>
            </a:r>
            <a:r>
              <a:rPr lang="en-US" sz="2000" u="sng" dirty="0">
                <a:latin typeface="Arial Narrow" pitchFamily="34" charset="0"/>
              </a:rPr>
              <a:t>           (0.00)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TOTAL BASE	FY22-23		         	             3,831,589.86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   4% INCREASE			                153,263.59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  DECREASE IN LOCAL CONTRIBUTION	                          0.00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  NEW PROPERTY	             	 	                 </a:t>
            </a:r>
            <a:r>
              <a:rPr lang="en-US" sz="2000" u="sng" dirty="0">
                <a:latin typeface="Arial Narrow" pitchFamily="34" charset="0"/>
              </a:rPr>
              <a:t>         0.00  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TOTAL AD VALOREM NEEDS	           	            3,984,853.45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LESS AD VAL ESCROW 2022		           </a:t>
            </a:r>
            <a:r>
              <a:rPr lang="en-US" sz="2000" u="sng" dirty="0">
                <a:latin typeface="Arial Narrow" pitchFamily="34" charset="0"/>
              </a:rPr>
              <a:t>             (0.00)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ial Narrow" pitchFamily="34" charset="0"/>
              </a:rPr>
              <a:t>TENTATIVE REQUEST AD VALOREM FY23	        </a:t>
            </a:r>
            <a:r>
              <a:rPr lang="en-US" sz="2000" u="dbl" dirty="0">
                <a:latin typeface="Arial Narrow" pitchFamily="34" charset="0"/>
              </a:rPr>
              <a:t> </a:t>
            </a:r>
            <a:r>
              <a:rPr lang="en-US" sz="2200" u="dbl" dirty="0">
                <a:latin typeface="Arial Narrow" pitchFamily="34" charset="0"/>
              </a:rPr>
              <a:t>$</a:t>
            </a:r>
            <a:r>
              <a:rPr lang="en-US" sz="2200" b="1" u="dbl" dirty="0">
                <a:latin typeface="Arial Narrow" pitchFamily="34" charset="0"/>
              </a:rPr>
              <a:t>3,984,853.45</a:t>
            </a:r>
            <a:endParaRPr lang="en-US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01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49134"/>
            <a:ext cx="8042276" cy="1870363"/>
          </a:xfrm>
        </p:spPr>
        <p:txBody>
          <a:bodyPr/>
          <a:lstStyle/>
          <a:p>
            <a:r>
              <a:rPr lang="en-US" sz="4000" b="1" dirty="0">
                <a:latin typeface="Arial Narrow" pitchFamily="34" charset="0"/>
              </a:rPr>
              <a:t>Amite County School District</a:t>
            </a:r>
            <a:br>
              <a:rPr lang="en-US" sz="4000" b="1" dirty="0">
                <a:latin typeface="Arial Narrow" pitchFamily="34" charset="0"/>
              </a:rPr>
            </a:br>
            <a:r>
              <a:rPr lang="en-US" sz="4000" b="1" dirty="0">
                <a:latin typeface="Arial Narrow" pitchFamily="34" charset="0"/>
              </a:rPr>
              <a:t>Millage Rates  </a:t>
            </a:r>
            <a:br>
              <a:rPr lang="en-US" sz="4000" b="1" dirty="0">
                <a:latin typeface="Arial Narrow" pitchFamily="34" charset="0"/>
              </a:rPr>
            </a:br>
            <a:r>
              <a:rPr lang="en-US" sz="4000" b="1" dirty="0">
                <a:latin typeface="Arial Narrow" pitchFamily="34" charset="0"/>
              </a:rPr>
              <a:t>2003-2004 TO 2015-2022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368296"/>
            <a:ext cx="8042276" cy="4086536"/>
          </a:xfrm>
        </p:spPr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en-US" sz="1600" u="sng" dirty="0">
                <a:latin typeface="Arial Narrow" pitchFamily="34" charset="0"/>
              </a:rPr>
              <a:t> 03-04   04-05   05-06   06-07  07-08   08-09   09-10   10-11    11-12    12-13    13-14   14-15   15-16   16-17</a:t>
            </a:r>
          </a:p>
          <a:p>
            <a:pPr>
              <a:buNone/>
              <a:defRPr/>
            </a:pPr>
            <a:r>
              <a:rPr lang="en-US" sz="1600" dirty="0">
                <a:latin typeface="Arial Narrow" pitchFamily="34" charset="0"/>
              </a:rPr>
              <a:t> 19.45    21.15   22.45  23.25   25.90   26.34   28.62    31.24   32.84     33.24    34.81    34.81   34.81  27.75</a:t>
            </a:r>
          </a:p>
          <a:p>
            <a:pPr>
              <a:buNone/>
              <a:defRPr/>
            </a:pPr>
            <a:r>
              <a:rPr lang="en-US" sz="1600" u="sng" dirty="0">
                <a:latin typeface="Arial Narrow" pitchFamily="34" charset="0"/>
              </a:rPr>
              <a:t>17-18    18-19    19-20_ 20-21_21-22_estimated 22-23</a:t>
            </a:r>
          </a:p>
          <a:p>
            <a:pPr>
              <a:buNone/>
              <a:defRPr/>
            </a:pPr>
            <a:r>
              <a:rPr lang="en-US" sz="1600" dirty="0">
                <a:latin typeface="Arial Narrow" pitchFamily="34" charset="0"/>
              </a:rPr>
              <a:t>29.58    30.43     31.60   33.18   33.63      34.63</a:t>
            </a:r>
          </a:p>
          <a:p>
            <a:pPr>
              <a:defRPr/>
            </a:pPr>
            <a:r>
              <a:rPr lang="en-US" sz="1600" dirty="0">
                <a:latin typeface="Arial Narrow" pitchFamily="34" charset="0"/>
              </a:rPr>
              <a:t>Current Assess Value (current mill value) is $115,040,320</a:t>
            </a:r>
          </a:p>
          <a:p>
            <a:pPr>
              <a:defRPr/>
            </a:pPr>
            <a:r>
              <a:rPr lang="en-US" sz="2200" dirty="0"/>
              <a:t>The Board of Supervisors will determine and set the millage rate necessary to meet this request. Their fiscal year is October to September. Request due to them by August 15.</a:t>
            </a:r>
            <a:endParaRPr lang="en-US" sz="2200" dirty="0">
              <a:latin typeface="Arial Narrow" pitchFamily="34" charset="0"/>
            </a:endParaRPr>
          </a:p>
          <a:p>
            <a:r>
              <a:rPr lang="en-US" dirty="0"/>
              <a:t>Section 37-57-1 of the MS Code of 1972 caps the millage rate for school districts at 55.00 mills and requires a minimum of 28 mills.</a:t>
            </a:r>
          </a:p>
        </p:txBody>
      </p:sp>
    </p:spTree>
    <p:extLst>
      <p:ext uri="{BB962C8B-B14F-4D97-AF65-F5344CB8AC3E}">
        <p14:creationId xmlns:p14="http://schemas.microsoft.com/office/powerpoint/2010/main" val="2012980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43984"/>
          </a:xfrm>
        </p:spPr>
        <p:txBody>
          <a:bodyPr/>
          <a:lstStyle/>
          <a:p>
            <a:r>
              <a:rPr lang="en-US" sz="3800" dirty="0"/>
              <a:t>FY23 Total Revenue Projections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24712"/>
            <a:ext cx="8042276" cy="5650991"/>
          </a:xfrm>
        </p:spPr>
        <p:txBody>
          <a:bodyPr>
            <a:normAutofit/>
          </a:bodyPr>
          <a:lstStyle/>
          <a:p>
            <a:pPr algn="just"/>
            <a:r>
              <a:rPr lang="en-US" sz="1600" dirty="0"/>
              <a:t>Based on the state legislature’s funding level of the Mississippi Adequate Education Program, our MAEP allocation will be </a:t>
            </a:r>
            <a:r>
              <a:rPr lang="en-US" sz="1600" b="1" dirty="0"/>
              <a:t>$5,418,370</a:t>
            </a:r>
            <a:endParaRPr lang="en-US" sz="1600" dirty="0"/>
          </a:p>
          <a:p>
            <a:pPr algn="just"/>
            <a:r>
              <a:rPr lang="en-US" sz="1600" dirty="0"/>
              <a:t>The local ad valorem request for FY 2023 is budgeted at the proposed request amount of </a:t>
            </a:r>
            <a:r>
              <a:rPr lang="en-US" sz="1600" b="1" dirty="0"/>
              <a:t>$3,984,853.45</a:t>
            </a:r>
            <a:endParaRPr lang="en-US" sz="1600" dirty="0"/>
          </a:p>
          <a:p>
            <a:pPr algn="just"/>
            <a:r>
              <a:rPr lang="en-US" sz="1600" dirty="0"/>
              <a:t>Homestead Exemption - </a:t>
            </a:r>
            <a:r>
              <a:rPr lang="en-US" sz="1600" b="1" dirty="0"/>
              <a:t>$140,000</a:t>
            </a:r>
          </a:p>
          <a:p>
            <a:pPr algn="just"/>
            <a:r>
              <a:rPr lang="en-US" sz="1600" dirty="0"/>
              <a:t>Teacher Pay Raise - </a:t>
            </a:r>
            <a:r>
              <a:rPr lang="en-US" sz="1600" b="1" dirty="0"/>
              <a:t>$543,331.35</a:t>
            </a:r>
          </a:p>
          <a:p>
            <a:pPr algn="just"/>
            <a:r>
              <a:rPr lang="en-US" sz="1600" dirty="0"/>
              <a:t>National Forestry - </a:t>
            </a:r>
            <a:r>
              <a:rPr lang="en-US" sz="1600" b="1" dirty="0"/>
              <a:t>$90,000</a:t>
            </a:r>
          </a:p>
          <a:p>
            <a:pPr algn="just"/>
            <a:r>
              <a:rPr lang="en-US" sz="1600" dirty="0"/>
              <a:t>Indirect Costs - </a:t>
            </a:r>
            <a:r>
              <a:rPr lang="en-US" sz="1600" b="1" dirty="0"/>
              <a:t>$666,090.69</a:t>
            </a:r>
          </a:p>
          <a:p>
            <a:pPr algn="just"/>
            <a:r>
              <a:rPr lang="en-US" sz="1600" dirty="0"/>
              <a:t>Transfer in from 16</a:t>
            </a:r>
            <a:r>
              <a:rPr lang="en-US" sz="1600" baseline="30000" dirty="0"/>
              <a:t>th</a:t>
            </a:r>
            <a:r>
              <a:rPr lang="en-US" sz="1600" dirty="0"/>
              <a:t> Section Interest - </a:t>
            </a:r>
            <a:r>
              <a:rPr lang="en-US" sz="1600" b="1" dirty="0"/>
              <a:t>$215,000</a:t>
            </a:r>
          </a:p>
          <a:p>
            <a:pPr lvl="2" algn="just"/>
            <a:r>
              <a:rPr lang="en-US" sz="1600" b="1" dirty="0"/>
              <a:t>2 Buses</a:t>
            </a:r>
          </a:p>
          <a:p>
            <a:pPr algn="just"/>
            <a:r>
              <a:rPr lang="en-US" sz="1600" dirty="0"/>
              <a:t>Other Revenues - </a:t>
            </a:r>
            <a:r>
              <a:rPr lang="en-US" sz="1600" b="1" dirty="0"/>
              <a:t>$87,000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1"/>
                </a:solidFill>
              </a:rPr>
              <a:t>Proposed 1120 – District Maintenance Revenues – $11,185,645.49</a:t>
            </a:r>
          </a:p>
          <a:p>
            <a:pPr marL="0" indent="0" algn="ctr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2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A357-2A99-4CC1-BFBC-2B119279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475221"/>
            <a:ext cx="8042276" cy="1336956"/>
          </a:xfrm>
        </p:spPr>
        <p:txBody>
          <a:bodyPr/>
          <a:lstStyle/>
          <a:p>
            <a:r>
              <a:rPr lang="en-US" dirty="0"/>
              <a:t>FY23 Fund Balance Projection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01AF-693A-4E2E-B09C-5E08CEE94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2039379"/>
            <a:ext cx="8042276" cy="4343400"/>
          </a:xfrm>
        </p:spPr>
        <p:txBody>
          <a:bodyPr/>
          <a:lstStyle/>
          <a:p>
            <a:pPr algn="ctr"/>
            <a:r>
              <a:rPr lang="en-US" dirty="0"/>
              <a:t>Net Change in Fund Balance</a:t>
            </a:r>
          </a:p>
          <a:p>
            <a:pPr lvl="1" algn="ctr"/>
            <a:r>
              <a:rPr lang="en-US" dirty="0"/>
              <a:t>$ 793,459.52</a:t>
            </a:r>
          </a:p>
          <a:p>
            <a:pPr algn="ctr"/>
            <a:r>
              <a:rPr lang="en-US" dirty="0"/>
              <a:t>Fund Balance as of July 1, 2022</a:t>
            </a:r>
          </a:p>
          <a:p>
            <a:pPr lvl="1" algn="ctr"/>
            <a:r>
              <a:rPr lang="en-US" dirty="0"/>
              <a:t>$1,790,676.34</a:t>
            </a:r>
          </a:p>
          <a:p>
            <a:pPr algn="ctr"/>
            <a:r>
              <a:rPr lang="en-US" dirty="0"/>
              <a:t>Fund Balance at June 30, 2023</a:t>
            </a:r>
          </a:p>
          <a:p>
            <a:pPr algn="ctr"/>
            <a:r>
              <a:rPr lang="en-US" b="1" dirty="0"/>
              <a:t>$ 2,584,135.86</a:t>
            </a:r>
          </a:p>
        </p:txBody>
      </p:sp>
    </p:spTree>
    <p:extLst>
      <p:ext uri="{BB962C8B-B14F-4D97-AF65-F5344CB8AC3E}">
        <p14:creationId xmlns:p14="http://schemas.microsoft.com/office/powerpoint/2010/main" val="2089795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82480"/>
            <a:ext cx="8042276" cy="931516"/>
          </a:xfrm>
        </p:spPr>
        <p:txBody>
          <a:bodyPr/>
          <a:lstStyle/>
          <a:p>
            <a:r>
              <a:rPr lang="en-US" sz="4000" dirty="0"/>
              <a:t>1120 – District Maintenance</a:t>
            </a:r>
            <a:br>
              <a:rPr lang="en-US" sz="4000" dirty="0"/>
            </a:br>
            <a:r>
              <a:rPr lang="en-US" sz="4000" dirty="0"/>
              <a:t>Projections FY23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39092"/>
            <a:ext cx="8042276" cy="4904509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These estimates are for the daily operations of the District through the District Maintenance fund.</a:t>
            </a:r>
          </a:p>
          <a:p>
            <a:r>
              <a:rPr lang="en-US" sz="2800" dirty="0"/>
              <a:t>Expenditures were estimated moderately while revenues were estimated conservatively.</a:t>
            </a:r>
          </a:p>
          <a:p>
            <a:pPr marL="0" indent="0" algn="ctr">
              <a:buNone/>
            </a:pP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Budget?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Webster’s dictionary defines a </a:t>
            </a:r>
            <a:r>
              <a:rPr lang="en-US" b="1" u="sng" dirty="0"/>
              <a:t>budget</a:t>
            </a:r>
            <a:r>
              <a:rPr lang="en-US" dirty="0"/>
              <a:t> as: a statement of the financial position of an administration for a definite period of time based on estimates of revenues and expenditures during the period. </a:t>
            </a:r>
          </a:p>
        </p:txBody>
      </p:sp>
    </p:spTree>
    <p:extLst>
      <p:ext uri="{BB962C8B-B14F-4D97-AF65-F5344CB8AC3E}">
        <p14:creationId xmlns:p14="http://schemas.microsoft.com/office/powerpoint/2010/main" val="2138588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1600201"/>
            <a:ext cx="8631935" cy="4343400"/>
          </a:xfrm>
        </p:spPr>
        <p:txBody>
          <a:bodyPr>
            <a:normAutofit/>
          </a:bodyPr>
          <a:lstStyle/>
          <a:p>
            <a:pPr algn="ctr"/>
            <a:endParaRPr lang="en-US" sz="4800" dirty="0"/>
          </a:p>
          <a:p>
            <a:pPr algn="ctr"/>
            <a:r>
              <a:rPr lang="en-US" sz="4800" dirty="0"/>
              <a:t>Adopt FY23 Budget on </a:t>
            </a:r>
            <a:r>
              <a:rPr lang="en-US" sz="3600" dirty="0"/>
              <a:t>Thursday, June 30, 2022 @ 10 a.m.</a:t>
            </a:r>
          </a:p>
          <a:p>
            <a:pPr marL="0" indent="0" algn="ctr">
              <a:buNone/>
            </a:pP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1519267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5528" y="1002791"/>
            <a:ext cx="7598664" cy="172486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Amite County School District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392424"/>
            <a:ext cx="6498159" cy="1508760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FY 2023 Proposed Budget Presentation</a:t>
            </a:r>
          </a:p>
          <a:p>
            <a:endParaRPr lang="en-US" sz="3600" b="1" dirty="0">
              <a:solidFill>
                <a:schemeClr val="tx1"/>
              </a:solidFill>
            </a:endParaRPr>
          </a:p>
          <a:p>
            <a:r>
              <a:rPr lang="en-US" sz="5100" b="1" dirty="0">
                <a:solidFill>
                  <a:schemeClr val="tx1"/>
                </a:solidFill>
              </a:rPr>
              <a:t>Questions?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52719" y="5166360"/>
            <a:ext cx="3091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Lyndsey Thornton Latham</a:t>
            </a:r>
          </a:p>
          <a:p>
            <a:pPr algn="ctr"/>
            <a:r>
              <a:rPr lang="en-US" dirty="0"/>
              <a:t>Business Manager</a:t>
            </a:r>
          </a:p>
        </p:txBody>
      </p:sp>
    </p:spTree>
    <p:extLst>
      <p:ext uri="{BB962C8B-B14F-4D97-AF65-F5344CB8AC3E}">
        <p14:creationId xmlns:p14="http://schemas.microsoft.com/office/powerpoint/2010/main" val="3118770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36176"/>
            <a:ext cx="8042276" cy="1336956"/>
          </a:xfrm>
        </p:spPr>
        <p:txBody>
          <a:bodyPr/>
          <a:lstStyle/>
          <a:p>
            <a:r>
              <a:rPr lang="en-US" dirty="0"/>
              <a:t>Where does funding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84249"/>
            <a:ext cx="8042276" cy="4343400"/>
          </a:xfrm>
        </p:spPr>
        <p:txBody>
          <a:bodyPr/>
          <a:lstStyle/>
          <a:p>
            <a:r>
              <a:rPr lang="en-US" dirty="0"/>
              <a:t>School District funding comes from several different sources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Local - Amite County (levied by Board of Supervisors)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State – Mississippi (MS Adequate Education Program)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Federal - United States Government (generally passed through MS Department of Education)</a:t>
            </a:r>
          </a:p>
        </p:txBody>
      </p:sp>
    </p:spTree>
    <p:extLst>
      <p:ext uri="{BB962C8B-B14F-4D97-AF65-F5344CB8AC3E}">
        <p14:creationId xmlns:p14="http://schemas.microsoft.com/office/powerpoint/2010/main" val="78918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62441"/>
            <a:ext cx="8042276" cy="1336956"/>
          </a:xfrm>
        </p:spPr>
        <p:txBody>
          <a:bodyPr/>
          <a:lstStyle/>
          <a:p>
            <a:r>
              <a:rPr lang="en-US" dirty="0"/>
              <a:t>Where does the funding go?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56233"/>
            <a:ext cx="8042276" cy="4343400"/>
          </a:xfrm>
        </p:spPr>
        <p:txBody>
          <a:bodyPr/>
          <a:lstStyle/>
          <a:p>
            <a:r>
              <a:rPr lang="en-US" dirty="0"/>
              <a:t>Expenditures for daily operations go to several functions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Instruction of students- Personnel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Support services (including building maintenance and administration)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Transportation of Students</a:t>
            </a:r>
          </a:p>
        </p:txBody>
      </p:sp>
    </p:spTree>
    <p:extLst>
      <p:ext uri="{BB962C8B-B14F-4D97-AF65-F5344CB8AC3E}">
        <p14:creationId xmlns:p14="http://schemas.microsoft.com/office/powerpoint/2010/main" val="154926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/>
              <a:t>Fund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09928"/>
            <a:ext cx="8042276" cy="4803994"/>
          </a:xfrm>
        </p:spPr>
        <p:txBody>
          <a:bodyPr>
            <a:normAutofit/>
          </a:bodyPr>
          <a:lstStyle/>
          <a:p>
            <a:r>
              <a:rPr lang="en-US" dirty="0"/>
              <a:t>General Fund</a:t>
            </a:r>
          </a:p>
          <a:p>
            <a:pPr lvl="1"/>
            <a:r>
              <a:rPr lang="en-US" dirty="0"/>
              <a:t>Main operating accounts of the District</a:t>
            </a:r>
          </a:p>
          <a:p>
            <a:r>
              <a:rPr lang="en-US" dirty="0"/>
              <a:t>Special Revenue Fund</a:t>
            </a:r>
          </a:p>
          <a:p>
            <a:pPr lvl="1"/>
            <a:r>
              <a:rPr lang="en-US" dirty="0"/>
              <a:t>Food Service</a:t>
            </a:r>
            <a:endParaRPr lang="en-US" sz="1200" dirty="0"/>
          </a:p>
          <a:p>
            <a:pPr lvl="1"/>
            <a:r>
              <a:rPr lang="en-US" dirty="0"/>
              <a:t>Grants received from Federal and State Sources-</a:t>
            </a:r>
            <a:r>
              <a:rPr lang="en-US" sz="1200" dirty="0"/>
              <a:t>supplement</a:t>
            </a:r>
          </a:p>
          <a:p>
            <a:pPr lvl="1"/>
            <a:r>
              <a:rPr lang="en-US" dirty="0"/>
              <a:t>Building Renovations</a:t>
            </a:r>
          </a:p>
          <a:p>
            <a:pPr lvl="1"/>
            <a:r>
              <a:rPr lang="en-US" dirty="0"/>
              <a:t>Vocational</a:t>
            </a:r>
          </a:p>
          <a:p>
            <a:r>
              <a:rPr lang="en-US" dirty="0"/>
              <a:t>Permanent Fund</a:t>
            </a:r>
          </a:p>
          <a:p>
            <a:pPr lvl="1"/>
            <a:r>
              <a:rPr lang="en-US" dirty="0"/>
              <a:t>16</a:t>
            </a:r>
            <a:r>
              <a:rPr lang="en-US" baseline="30000" dirty="0"/>
              <a:t>th</a:t>
            </a:r>
            <a:r>
              <a:rPr lang="en-US" dirty="0"/>
              <a:t> Section Principal</a:t>
            </a:r>
          </a:p>
          <a:p>
            <a:pPr marL="685800" lvl="2" indent="0">
              <a:buNone/>
            </a:pPr>
            <a:r>
              <a:rPr lang="en-US" dirty="0"/>
              <a:t>Ex. Oil Royalties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3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020825"/>
            <a:ext cx="8042276" cy="4343400"/>
          </a:xfrm>
        </p:spPr>
        <p:txBody>
          <a:bodyPr/>
          <a:lstStyle/>
          <a:p>
            <a:r>
              <a:rPr lang="en-US" dirty="0"/>
              <a:t>1120 – District Maintenance</a:t>
            </a:r>
          </a:p>
          <a:p>
            <a:r>
              <a:rPr lang="en-US" dirty="0"/>
              <a:t>1130 – District Special Education</a:t>
            </a:r>
          </a:p>
          <a:p>
            <a:r>
              <a:rPr lang="en-US" dirty="0"/>
              <a:t>1145 – At Risk </a:t>
            </a:r>
          </a:p>
          <a:p>
            <a:r>
              <a:rPr lang="en-US" dirty="0"/>
              <a:t>All Activity Funds</a:t>
            </a:r>
          </a:p>
          <a:p>
            <a:r>
              <a:rPr lang="en-US" dirty="0"/>
              <a:t>1841 – 16</a:t>
            </a:r>
            <a:r>
              <a:rPr lang="en-US" baseline="30000" dirty="0"/>
              <a:t>th</a:t>
            </a:r>
            <a:r>
              <a:rPr lang="en-US" dirty="0"/>
              <a:t> Section Interest</a:t>
            </a:r>
          </a:p>
        </p:txBody>
      </p:sp>
    </p:spTree>
    <p:extLst>
      <p:ext uri="{BB962C8B-B14F-4D97-AF65-F5344CB8AC3E}">
        <p14:creationId xmlns:p14="http://schemas.microsoft.com/office/powerpoint/2010/main" val="4039592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1120- District Maintenance</a:t>
            </a:r>
            <a:br>
              <a:rPr lang="en-US" sz="4000" dirty="0"/>
            </a:br>
            <a:r>
              <a:rPr lang="en-US" sz="4000" dirty="0"/>
              <a:t>Expenditure Projections FY23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lvl="1"/>
            <a:r>
              <a:rPr lang="en-US" b="1" dirty="0"/>
              <a:t>Personnel - Object Codes 100-299</a:t>
            </a:r>
          </a:p>
          <a:p>
            <a:pPr marL="349250" lvl="1" indent="0">
              <a:buNone/>
            </a:pPr>
            <a:endParaRPr lang="en-US" dirty="0"/>
          </a:p>
          <a:p>
            <a:pPr marL="679450" lvl="1" indent="-342900"/>
            <a:r>
              <a:rPr lang="en-US" dirty="0"/>
              <a:t>Teachers, Coaches, Administration, Nurses, Counselors, Clerical, Board Members, Superintendent, Technology, Janitorial/Maintenance, Transportation Staff</a:t>
            </a:r>
          </a:p>
          <a:p>
            <a:pPr marL="336550" lvl="1" indent="0">
              <a:buNone/>
            </a:pPr>
            <a:endParaRPr lang="en-US" dirty="0"/>
          </a:p>
          <a:p>
            <a:pPr marL="793750" lvl="1" indent="-457200" algn="ctr"/>
            <a:r>
              <a:rPr lang="en-US" b="1" dirty="0"/>
              <a:t>Fund Total Salary and Benefits – $6,243,237.52</a:t>
            </a:r>
          </a:p>
          <a:p>
            <a:pPr marL="793750" lvl="1" indent="-457200" algn="ctr"/>
            <a:r>
              <a:rPr lang="en-US" b="1" dirty="0"/>
              <a:t>FY22 $6,063,665.26</a:t>
            </a:r>
          </a:p>
        </p:txBody>
      </p:sp>
    </p:spTree>
    <p:extLst>
      <p:ext uri="{BB962C8B-B14F-4D97-AF65-F5344CB8AC3E}">
        <p14:creationId xmlns:p14="http://schemas.microsoft.com/office/powerpoint/2010/main" val="319469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1120- District Maintenance</a:t>
            </a:r>
            <a:br>
              <a:rPr lang="en-US" sz="4000" dirty="0"/>
            </a:br>
            <a:r>
              <a:rPr lang="en-US" sz="4000" dirty="0"/>
              <a:t>Expenditure Projections FY23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1675" y="1752600"/>
            <a:ext cx="8042276" cy="457278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endParaRPr lang="en-US" dirty="0"/>
          </a:p>
          <a:p>
            <a:pPr lvl="1"/>
            <a:r>
              <a:rPr lang="en-US" sz="2600" b="1" dirty="0"/>
              <a:t>Professional Services - Object Codes – 300-399</a:t>
            </a:r>
          </a:p>
          <a:p>
            <a:pPr marL="349250" lvl="1" indent="0">
              <a:buFont typeface="Wingdings 2" pitchFamily="18" charset="2"/>
              <a:buNone/>
            </a:pPr>
            <a:endParaRPr lang="en-US" dirty="0"/>
          </a:p>
          <a:p>
            <a:pPr marL="679450" lvl="1" indent="-342900"/>
            <a:r>
              <a:rPr lang="en-US" dirty="0"/>
              <a:t>Substitute Services - $25,000</a:t>
            </a:r>
          </a:p>
          <a:p>
            <a:pPr marL="679450" lvl="1" indent="-342900"/>
            <a:r>
              <a:rPr lang="en-US" dirty="0"/>
              <a:t>Lawyers - $41,000</a:t>
            </a:r>
          </a:p>
          <a:p>
            <a:pPr marL="679450" lvl="1" indent="-342900"/>
            <a:r>
              <a:rPr lang="en-US" dirty="0"/>
              <a:t>Auditing - $26,700</a:t>
            </a:r>
          </a:p>
          <a:p>
            <a:pPr marL="679450" lvl="1" indent="-342900"/>
            <a:r>
              <a:rPr lang="en-US" dirty="0"/>
              <a:t>Technical Services</a:t>
            </a:r>
          </a:p>
          <a:p>
            <a:pPr marL="962025" lvl="2" indent="-342900"/>
            <a:r>
              <a:rPr lang="en-US" dirty="0"/>
              <a:t>Student Accounting Services - $7,000</a:t>
            </a:r>
          </a:p>
          <a:p>
            <a:pPr marL="962025" lvl="2" indent="-342900"/>
            <a:r>
              <a:rPr lang="en-US" dirty="0"/>
              <a:t>Business Support Services- $28,000</a:t>
            </a:r>
          </a:p>
          <a:p>
            <a:pPr marL="962025" lvl="2" indent="-342900"/>
            <a:r>
              <a:rPr lang="en-US" dirty="0"/>
              <a:t>Technical Service - $25,000 ex. School Website</a:t>
            </a:r>
          </a:p>
          <a:p>
            <a:pPr marL="679450" lvl="1" indent="-342900"/>
            <a:r>
              <a:rPr lang="en-US" dirty="0"/>
              <a:t>Other Professional Services - $11,800</a:t>
            </a:r>
          </a:p>
          <a:p>
            <a:pPr marL="336550" lvl="1" indent="0">
              <a:buFont typeface="Wingdings 2" pitchFamily="18" charset="2"/>
              <a:buNone/>
            </a:pPr>
            <a:endParaRPr lang="en-US" dirty="0"/>
          </a:p>
          <a:p>
            <a:pPr marL="793750" lvl="1" indent="-457200" algn="ctr"/>
            <a:r>
              <a:rPr lang="en-US" sz="2600" b="1" dirty="0"/>
              <a:t>Fund Total Services- $160,850</a:t>
            </a:r>
          </a:p>
          <a:p>
            <a:pPr marL="793750" lvl="1" indent="-457200" algn="ctr"/>
            <a:r>
              <a:rPr lang="en-US" sz="2600" b="1" dirty="0"/>
              <a:t>FY22 $117,825</a:t>
            </a:r>
          </a:p>
          <a:p>
            <a:pPr marL="793750" lvl="1" indent="-457200" algn="ctr"/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350282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1120- District Maintenance</a:t>
            </a:r>
            <a:br>
              <a:rPr lang="en-US" sz="4000" dirty="0"/>
            </a:br>
            <a:r>
              <a:rPr lang="en-US" sz="4000" dirty="0"/>
              <a:t>Expenditure Projections FY23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1675" y="17526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endParaRPr lang="en-US" dirty="0"/>
          </a:p>
          <a:p>
            <a:pPr lvl="1"/>
            <a:r>
              <a:rPr lang="en-US" b="1" dirty="0"/>
              <a:t>Utilities, Repairs and Maintenance - Object Codes – 400-499</a:t>
            </a:r>
          </a:p>
          <a:p>
            <a:pPr marL="679450" lvl="1" indent="-342900"/>
            <a:r>
              <a:rPr lang="en-US" dirty="0"/>
              <a:t>Telephone, Internet, Water &amp; Sewer, Electricity, Natural Gas, Pest Control, Waste Management, Cintas</a:t>
            </a:r>
          </a:p>
          <a:p>
            <a:pPr marL="679450" lvl="1" indent="-342900"/>
            <a:r>
              <a:rPr lang="en-US" sz="2100" dirty="0"/>
              <a:t>Repairs &amp; Maintenance of Buildings and Buses</a:t>
            </a:r>
          </a:p>
          <a:p>
            <a:pPr marL="679450" lvl="1" indent="-342900"/>
            <a:r>
              <a:rPr lang="en-US" sz="2100" dirty="0"/>
              <a:t>Copier Services/Rentals- $30,000</a:t>
            </a:r>
          </a:p>
          <a:p>
            <a:pPr marL="679450" lvl="1" indent="-342900"/>
            <a:r>
              <a:rPr lang="en-US" sz="2100" dirty="0"/>
              <a:t>Grounds (Mowing) Service- $45,000</a:t>
            </a:r>
          </a:p>
          <a:p>
            <a:pPr marL="336550" lvl="1" indent="0">
              <a:buFont typeface="Wingdings 2" pitchFamily="18" charset="2"/>
              <a:buNone/>
            </a:pPr>
            <a:endParaRPr lang="en-US" dirty="0"/>
          </a:p>
          <a:p>
            <a:pPr marL="793750" lvl="1" indent="-457200" algn="ctr"/>
            <a:r>
              <a:rPr lang="en-US" b="1" dirty="0"/>
              <a:t>Fund Total Services- $489,520</a:t>
            </a:r>
          </a:p>
          <a:p>
            <a:pPr marL="793750" lvl="1" indent="-457200" algn="ctr"/>
            <a:r>
              <a:rPr lang="en-US" b="1" dirty="0"/>
              <a:t>FY22 $519,950</a:t>
            </a:r>
          </a:p>
        </p:txBody>
      </p:sp>
    </p:spTree>
    <p:extLst>
      <p:ext uri="{BB962C8B-B14F-4D97-AF65-F5344CB8AC3E}">
        <p14:creationId xmlns:p14="http://schemas.microsoft.com/office/powerpoint/2010/main" val="143679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3515</TotalTime>
  <Words>1039</Words>
  <Application>Microsoft Office PowerPoint</Application>
  <PresentationFormat>On-screen Show (4:3)</PresentationFormat>
  <Paragraphs>197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 Narrow</vt:lpstr>
      <vt:lpstr>Calibri</vt:lpstr>
      <vt:lpstr>News Gothic MT</vt:lpstr>
      <vt:lpstr>Wingdings 2</vt:lpstr>
      <vt:lpstr>Breeze</vt:lpstr>
      <vt:lpstr>Amite County School District</vt:lpstr>
      <vt:lpstr>What is a Budget?</vt:lpstr>
      <vt:lpstr>Where does funding come from?</vt:lpstr>
      <vt:lpstr>Where does the funding go?</vt:lpstr>
      <vt:lpstr>Fund Types</vt:lpstr>
      <vt:lpstr>General Funds</vt:lpstr>
      <vt:lpstr>1120- District Maintenance Expenditure Projections FY23</vt:lpstr>
      <vt:lpstr>1120- District Maintenance Expenditure Projections FY23</vt:lpstr>
      <vt:lpstr>1120- District Maintenance Expenditure Projections FY23</vt:lpstr>
      <vt:lpstr>1120- District Maintenance Expenditure Projections FY23</vt:lpstr>
      <vt:lpstr>1120- District Maintenance Expenditure Projections FY23</vt:lpstr>
      <vt:lpstr>1120- District Maintenance Expenditure Projections FY23</vt:lpstr>
      <vt:lpstr>1120- District Maintenance Expenditure Projections FY23</vt:lpstr>
      <vt:lpstr>FY23 Total Expenditure Projections</vt:lpstr>
      <vt:lpstr>FY23 Ad Valorem Request</vt:lpstr>
      <vt:lpstr>Amite County School District Millage Rates   2003-2004 TO 2015-2022 </vt:lpstr>
      <vt:lpstr>FY23 Total Revenue Projections</vt:lpstr>
      <vt:lpstr>FY23 Fund Balance Projection</vt:lpstr>
      <vt:lpstr>1120 – District Maintenance Projections FY23</vt:lpstr>
      <vt:lpstr>PowerPoint Presentation</vt:lpstr>
      <vt:lpstr>Amite County School District</vt:lpstr>
    </vt:vector>
  </TitlesOfParts>
  <Company>Amite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Amite County School District</dc:title>
  <dc:creator>Sherie Jones</dc:creator>
  <cp:lastModifiedBy>Lyndsey Latham</cp:lastModifiedBy>
  <cp:revision>225</cp:revision>
  <cp:lastPrinted>2021-06-24T15:57:05Z</cp:lastPrinted>
  <dcterms:created xsi:type="dcterms:W3CDTF">2012-06-24T16:46:48Z</dcterms:created>
  <dcterms:modified xsi:type="dcterms:W3CDTF">2022-06-23T21:29:12Z</dcterms:modified>
</cp:coreProperties>
</file>